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0" y="4291330"/>
          <a:ext cx="12192000" cy="2566670"/>
        </p:xfrm>
        <a:graphic>
          <a:graphicData uri="http://schemas.openxmlformats.org/drawingml/2006/table">
            <a:tbl>
              <a:tblPr>
                <a:solidFill>
                  <a:srgbClr val="0F5E42"/>
                </a:solidFill>
              </a:tblPr>
              <a:tblGrid>
                <a:gridCol w="12192000"/>
              </a:tblGrid>
              <a:tr h="2557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78232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版本：</a:t>
                      </a:r>
                      <a:r>
                        <a:rPr sz="1400" kern="0" spc="-2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全量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SOP</a:t>
                      </a:r>
                      <a:r>
                        <a:rPr sz="14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（中英文双语）</a:t>
                      </a:r>
                      <a:endParaRPr sz="14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F5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5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F5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5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5E42"/>
                    </a:solidFill>
                  </a:tcPr>
                </a:tc>
              </a:tr>
            </a:tbl>
          </a:graphicData>
        </a:graphic>
      </p:graphicFrame>
      <p:sp>
        <p:nvSpPr>
          <p:cNvPr id="6" name="textbox 6"/>
          <p:cNvSpPr/>
          <p:nvPr/>
        </p:nvSpPr>
        <p:spPr>
          <a:xfrm>
            <a:off x="762003" y="1547888"/>
            <a:ext cx="7181215" cy="1049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39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AI</a:t>
            </a:r>
            <a:r>
              <a:rPr sz="3900" kern="0" spc="1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3900" b="1" kern="0" spc="1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写新闻</a:t>
            </a:r>
            <a:r>
              <a:rPr sz="3900" b="1" kern="0" spc="1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3900" b="1" kern="0" spc="1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案例</a:t>
            </a:r>
            <a:r>
              <a:rPr sz="3900" kern="0" spc="-1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endParaRPr sz="3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2225" algn="l" rtl="0" eaLnBrk="0">
              <a:lnSpc>
                <a:spcPct val="90000"/>
              </a:lnSpc>
              <a:spcBef>
                <a:spcPts val="0"/>
              </a:spcBef>
            </a:pP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按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原始新闻指令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(1–5)”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落地：</a:t>
            </a:r>
            <a:r>
              <a:rPr sz="1500" kern="0" spc="-1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关键词库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参数证据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标题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正文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成交案例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85800" y="521208"/>
            <a:ext cx="2103120" cy="6964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/>
          <p:nvPr/>
        </p:nvSpPr>
        <p:spPr>
          <a:xfrm>
            <a:off x="719176" y="678989"/>
            <a:ext cx="8333105" cy="2637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4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Training goals &amp; delivera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bles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72770" algn="l" rtl="0" eaLnBrk="0">
              <a:lnSpc>
                <a:spcPct val="99000"/>
              </a:lnSpc>
              <a:spcBef>
                <a:spcPts val="610"/>
              </a:spcBef>
            </a:pPr>
            <a:r>
              <a:rPr sz="2000" b="1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交付物（每篇必交）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758190" algn="l" rtl="0" eaLnBrk="0">
              <a:lnSpc>
                <a:spcPts val="1885"/>
              </a:lnSpc>
              <a:spcBef>
                <a:spcPts val="46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① 关键词库（</a:t>
            </a:r>
            <a:r>
              <a:rPr sz="1500" kern="0" spc="-2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4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类分组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不适用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关键词说明）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75819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② 规格参数表（结构化）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“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高性能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稳定性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数值证据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75819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③ 标题： 中文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个（痛点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效果）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75819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④ 正文： 中文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字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词（</a:t>
            </a:r>
            <a:r>
              <a:rPr sz="1500" kern="0" spc="-2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H2/H3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参数软植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入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2–4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处）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r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•</a:t>
            </a:r>
            <a:r>
              <a:rPr sz="1500" kern="0" spc="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⑤ 成交案例（如有</a:t>
            </a:r>
            <a:r>
              <a:rPr sz="1500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）：</a:t>
            </a:r>
            <a:r>
              <a:rPr sz="1500" kern="0" spc="-1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按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Market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Scenario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Solution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-28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Results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Summary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框架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6430" algn="l" rtl="0" eaLnBrk="0">
              <a:lnSpc>
                <a:spcPct val="86000"/>
              </a:lnSpc>
              <a:spcBef>
                <a:spcPts val="5"/>
              </a:spcBef>
            </a:pP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培训目标与交付物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73080" y="64007"/>
            <a:ext cx="1050035" cy="347472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0" y="6623050"/>
            <a:ext cx="12192000" cy="23495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0829290" y="1621282"/>
            <a:ext cx="1064259" cy="323596"/>
            <a:chOff x="0" y="0"/>
            <a:chExt cx="1064259" cy="323596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064259" cy="323596"/>
            </a:xfrm>
            <a:prstGeom prst="rect">
              <a:avLst/>
            </a:prstGeom>
          </p:spPr>
        </p:pic>
        <p:sp>
          <p:nvSpPr>
            <p:cNvPr id="20" name="textbox 20"/>
            <p:cNvSpPr/>
            <p:nvPr/>
          </p:nvSpPr>
          <p:spPr>
            <a:xfrm>
              <a:off x="-12700" y="-12700"/>
              <a:ext cx="1089660" cy="3581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6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0767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证据</a:t>
              </a:r>
              <a:endParaRPr sz="11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10829290" y="2014474"/>
            <a:ext cx="1064259" cy="323596"/>
            <a:chOff x="0" y="0"/>
            <a:chExt cx="1064259" cy="323596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064259" cy="323596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-12700" y="-12700"/>
              <a:ext cx="1089660" cy="3568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06400" algn="l" rtl="0" eaLnBrk="0">
                <a:lnSpc>
                  <a:spcPct val="83000"/>
                </a:lnSpc>
                <a:spcBef>
                  <a:spcPts val="0"/>
                </a:spcBef>
              </a:pPr>
              <a:r>
                <a:rPr sz="1100" b="1" kern="0" spc="-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双语</a:t>
              </a:r>
              <a:endParaRPr sz="11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0829290" y="1228090"/>
            <a:ext cx="1064259" cy="323595"/>
            <a:chOff x="0" y="0"/>
            <a:chExt cx="1064259" cy="323595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064259" cy="323595"/>
            </a:xfrm>
            <a:prstGeom prst="rect">
              <a:avLst/>
            </a:prstGeom>
          </p:spPr>
        </p:pic>
        <p:sp>
          <p:nvSpPr>
            <p:cNvPr id="28" name="textbox 28"/>
            <p:cNvSpPr/>
            <p:nvPr/>
          </p:nvSpPr>
          <p:spPr>
            <a:xfrm>
              <a:off x="-12700" y="-12700"/>
              <a:ext cx="1089660" cy="3689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01320" algn="l" rtl="0" eaLnBrk="0">
                <a:lnSpc>
                  <a:spcPct val="7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SOP</a:t>
              </a:r>
              <a:endParaRPr sz="1100" dirty="0">
                <a:latin typeface="Helvetica Neue" panose="02000503000000020004"/>
                <a:ea typeface="Helvetica Neue" panose="02000503000000020004"/>
                <a:cs typeface="Helvetica Neue" panose="02000503000000020004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 30"/>
          <p:cNvSpPr/>
          <p:nvPr/>
        </p:nvSpPr>
        <p:spPr>
          <a:xfrm>
            <a:off x="8863330" y="1548129"/>
            <a:ext cx="835659" cy="51562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" name="rect 32"/>
          <p:cNvSpPr/>
          <p:nvPr/>
        </p:nvSpPr>
        <p:spPr>
          <a:xfrm>
            <a:off x="4977130" y="1548129"/>
            <a:ext cx="835660" cy="51562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4" name="table 34"/>
          <p:cNvGraphicFramePr>
            <a:graphicFrameLocks noGrp="1"/>
          </p:cNvGraphicFramePr>
          <p:nvPr/>
        </p:nvGraphicFramePr>
        <p:xfrm>
          <a:off x="4977130" y="1548129"/>
          <a:ext cx="6669404" cy="1412240"/>
        </p:xfrm>
        <a:graphic>
          <a:graphicData uri="http://schemas.openxmlformats.org/drawingml/2006/table">
            <a:tbl>
              <a:tblPr/>
              <a:tblGrid>
                <a:gridCol w="3195320"/>
                <a:gridCol w="3474084"/>
              </a:tblGrid>
              <a:tr h="1412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85000"/>
                        </a:lnSpc>
                        <a:tabLst>
                          <a:tab pos="295275" algn="l"/>
                        </a:tabLst>
                      </a:pPr>
                      <a:r>
                        <a:rPr sz="1700" kern="0" spc="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	</a:t>
                      </a:r>
                      <a:r>
                        <a:rPr sz="2700" b="1" kern="0" spc="100" baseline="-800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02</a:t>
                      </a:r>
                      <a:r>
                        <a:rPr sz="1700" kern="0" spc="1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       </a:t>
                      </a:r>
                      <a:r>
                        <a:rPr sz="1700" b="1" kern="0" spc="10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出标题</a:t>
                      </a:r>
                      <a:r>
                        <a:rPr sz="1700" kern="0" spc="-4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700" b="1" kern="0" spc="10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/</a:t>
                      </a:r>
                      <a:r>
                        <a:rPr sz="1700" kern="0" spc="10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</a:t>
                      </a:r>
                      <a:r>
                        <a:rPr sz="1700" b="1" kern="0" spc="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Titles</a:t>
                      </a:r>
                      <a:endParaRPr sz="17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6845" algn="l" rtl="0" eaLnBrk="0">
                        <a:lnSpc>
                          <a:spcPct val="77000"/>
                        </a:lnSpc>
                        <a:spcBef>
                          <a:spcPts val="425"/>
                        </a:spcBef>
                      </a:pPr>
                      <a:r>
                        <a:rPr sz="1400" kern="0" spc="-2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Prompt-2</a:t>
                      </a:r>
                      <a:endParaRPr sz="14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marL="168910" algn="l" rtl="0" eaLnBrk="0">
                        <a:lnSpc>
                          <a:spcPct val="78000"/>
                        </a:lnSpc>
                        <a:spcBef>
                          <a:spcPts val="260"/>
                        </a:spcBef>
                      </a:pPr>
                      <a:r>
                        <a:rPr sz="1400" kern="0" spc="-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中文</a:t>
                      </a:r>
                      <a:r>
                        <a:rPr sz="1400" kern="0" spc="-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10 +</a:t>
                      </a:r>
                      <a:r>
                        <a:rPr sz="1400" kern="0" spc="8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英文</a:t>
                      </a:r>
                      <a:r>
                        <a:rPr sz="1400" kern="0" spc="-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10</a:t>
                      </a:r>
                      <a:endParaRPr sz="14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marL="149860" algn="l" rtl="0" eaLnBrk="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痛点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+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场景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+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效果</a:t>
                      </a:r>
                      <a:endParaRPr sz="14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9088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>
                          <a:tab pos="986155" algn="l"/>
                        </a:tabLst>
                      </a:pPr>
                      <a:r>
                        <a:rPr sz="1700" kern="0" spc="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	</a:t>
                      </a:r>
                      <a:r>
                        <a:rPr sz="2700" b="1" kern="0" spc="130" baseline="-800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03</a:t>
                      </a:r>
                      <a:r>
                        <a:rPr sz="1700" kern="0" spc="70" dirty="0">
                          <a:solidFill>
                            <a:srgbClr val="0F5E42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      </a:t>
                      </a:r>
                      <a:r>
                        <a:rPr sz="1700" b="1" kern="0" spc="1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写正文</a:t>
                      </a:r>
                      <a:r>
                        <a:rPr sz="1700" kern="0" spc="-5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700" b="1" kern="0" spc="1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/</a:t>
                      </a:r>
                      <a:r>
                        <a:rPr sz="1700" kern="0" spc="13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</a:t>
                      </a:r>
                      <a:r>
                        <a:rPr sz="1700" b="1" kern="0" spc="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Article</a:t>
                      </a:r>
                      <a:endParaRPr sz="17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47725" algn="l" rtl="0" eaLnBrk="0">
                        <a:lnSpc>
                          <a:spcPct val="77000"/>
                        </a:lnSpc>
                        <a:spcBef>
                          <a:spcPts val="425"/>
                        </a:spcBef>
                      </a:pPr>
                      <a:r>
                        <a:rPr sz="1400" kern="0" spc="-2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Prompt-3</a:t>
                      </a:r>
                      <a:endParaRPr sz="1400" dirty="0"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  <a:p>
                      <a:pPr marL="839470" indent="20320" algn="l" rtl="0" eaLnBrk="0">
                        <a:lnSpc>
                          <a:spcPct val="92000"/>
                        </a:lnSpc>
                        <a:spcBef>
                          <a:spcPts val="165"/>
                        </a:spcBef>
                      </a:pP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中文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500–600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字 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+ 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英文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50</a:t>
                      </a:r>
                      <a:r>
                        <a:rPr sz="1400" kern="0" spc="-2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0–600</a:t>
                      </a:r>
                      <a:r>
                        <a:rPr sz="1400" kern="0" spc="-2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词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参数软植入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2–4</a:t>
                      </a:r>
                      <a:r>
                        <a:rPr sz="1400" kern="0" spc="-10" dirty="0">
                          <a:solidFill>
                            <a:srgbClr val="1F2937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处</a:t>
                      </a:r>
                      <a:endParaRPr sz="14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6" name="rect 36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" name="rect 38"/>
          <p:cNvSpPr/>
          <p:nvPr/>
        </p:nvSpPr>
        <p:spPr>
          <a:xfrm>
            <a:off x="1090930" y="1548129"/>
            <a:ext cx="835659" cy="51562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" name="textbox 40"/>
          <p:cNvSpPr/>
          <p:nvPr/>
        </p:nvSpPr>
        <p:spPr>
          <a:xfrm>
            <a:off x="635838" y="128244"/>
            <a:ext cx="3199765" cy="2869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三步工作流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7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00330" algn="l" rtl="0" eaLnBrk="0">
              <a:lnSpc>
                <a:spcPct val="80000"/>
              </a:lnSpc>
              <a:spcBef>
                <a:spcPts val="425"/>
              </a:spcBef>
            </a:pPr>
            <a:r>
              <a:rPr sz="14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3-step workflow (co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py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fill</a:t>
            </a:r>
            <a:r>
              <a:rPr sz="1400" kern="0" spc="5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400" kern="0" spc="40" dirty="0">
                <a:solidFill>
                  <a:srgbClr val="6B728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deliver)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54660" algn="l" rtl="0" eaLnBrk="0">
              <a:lnSpc>
                <a:spcPct val="86000"/>
              </a:lnSpc>
              <a:spcBef>
                <a:spcPts val="535"/>
              </a:spcBef>
              <a:tabLst>
                <a:tab pos="750570" algn="l"/>
              </a:tabLst>
            </a:pPr>
            <a:r>
              <a:rPr sz="1700" kern="0" spc="0" dirty="0">
                <a:solidFill>
                  <a:srgbClr val="0F5E42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	</a:t>
            </a:r>
            <a:r>
              <a:rPr sz="2700" b="1" kern="0" spc="80" baseline="-8000" dirty="0">
                <a:solidFill>
                  <a:srgbClr val="0F5E42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01</a:t>
            </a:r>
            <a:r>
              <a:rPr sz="1700" kern="0" spc="0" dirty="0">
                <a:solidFill>
                  <a:srgbClr val="0F5E42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     </a:t>
            </a:r>
            <a:r>
              <a:rPr sz="1700" b="1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喂信息</a:t>
            </a:r>
            <a:r>
              <a:rPr sz="17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Feed</a:t>
            </a:r>
            <a:endParaRPr sz="17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12140" algn="l" rtl="0" eaLnBrk="0">
              <a:lnSpc>
                <a:spcPct val="86000"/>
              </a:lnSpc>
              <a:spcBef>
                <a:spcPts val="430"/>
              </a:spcBef>
            </a:pPr>
            <a:r>
              <a:rPr sz="14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Prompt-0</a:t>
            </a:r>
            <a:r>
              <a:rPr sz="1400" kern="0" spc="2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固定规则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603885" indent="8255" algn="l" rtl="0" eaLnBrk="0">
              <a:lnSpc>
                <a:spcPct val="97000"/>
              </a:lnSpc>
              <a:spcBef>
                <a:spcPts val="205"/>
              </a:spcBef>
            </a:pPr>
            <a:r>
              <a:rPr sz="14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Prompt-1 </a:t>
            </a:r>
            <a:r>
              <a:rPr sz="1400" kern="0" spc="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填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空（国家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参数证据）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816610" y="5891530"/>
            <a:ext cx="10574020" cy="607060"/>
            <a:chOff x="0" y="0"/>
            <a:chExt cx="10574020" cy="607060"/>
          </a:xfrm>
        </p:grpSpPr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10574020" cy="607060"/>
            </a:xfrm>
            <a:prstGeom prst="rect">
              <a:avLst/>
            </a:prstGeom>
          </p:spPr>
        </p:pic>
        <p:sp>
          <p:nvSpPr>
            <p:cNvPr id="44" name="textbox 44"/>
            <p:cNvSpPr/>
            <p:nvPr/>
          </p:nvSpPr>
          <p:spPr>
            <a:xfrm>
              <a:off x="-12700" y="-12700"/>
              <a:ext cx="10599420" cy="6330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88620" algn="l" rtl="0" eaLnBrk="0">
                <a:lnSpc>
                  <a:spcPct val="87000"/>
                </a:lnSpc>
              </a:pP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底线：</a:t>
              </a:r>
              <a:r>
                <a:rPr sz="1500" kern="0" spc="-1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没有页码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/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截图证据的具体数值</a:t>
              </a:r>
              <a:r>
                <a:rPr sz="1500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=</a:t>
              </a:r>
              <a:r>
                <a:rPr sz="1500" kern="0" spc="7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 </a:t>
              </a:r>
              <a:r>
                <a:rPr sz="15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禁止写进正文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46" name="textbox 46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91444" y="64007"/>
            <a:ext cx="1050035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2"/>
          <p:cNvSpPr/>
          <p:nvPr/>
        </p:nvSpPr>
        <p:spPr>
          <a:xfrm>
            <a:off x="1175007" y="2052843"/>
            <a:ext cx="9790430" cy="2989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685" algn="l" rtl="0" eaLnBrk="0">
              <a:lnSpc>
                <a:spcPts val="1885"/>
              </a:lnSpc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凡正文出现的具体数值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标准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材质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涂层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尺寸，</a:t>
            </a:r>
            <a:r>
              <a:rPr sz="1500" kern="0" spc="-3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必须提供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页码或截图编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号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r>
              <a:rPr sz="1500" kern="0" spc="-2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无证据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-31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只能定性描述。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1590" indent="-8890" algn="l" rtl="0" eaLnBrk="0">
              <a:lnSpc>
                <a:spcPct val="91000"/>
              </a:lnSpc>
              <a:spcBef>
                <a:spcPts val="10"/>
              </a:spcBef>
            </a:pP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Any</a:t>
            </a:r>
            <a:r>
              <a:rPr sz="1500" kern="0" spc="1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numeric/spec/standard/ma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terial/coating/dimension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must</a:t>
            </a:r>
            <a:r>
              <a:rPr sz="1500" kern="0" spc="1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have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page/screenshot evidence.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No evidence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20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no</a:t>
            </a:r>
            <a:r>
              <a:rPr sz="1500" kern="0" spc="2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exact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numbers</a:t>
            </a:r>
            <a:r>
              <a:rPr sz="1500" kern="0" spc="2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endParaRPr sz="15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2225" algn="l" rtl="0" eaLnBrk="0">
              <a:lnSpc>
                <a:spcPts val="2125"/>
              </a:lnSpc>
              <a:spcBef>
                <a:spcPts val="520"/>
              </a:spcBef>
            </a:pPr>
            <a:r>
              <a:rPr sz="1700" b="1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推荐做法：</a:t>
            </a:r>
            <a:r>
              <a:rPr sz="1700" kern="0" spc="-1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参数证据表（必交）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050" algn="l" rtl="0" eaLnBrk="0">
              <a:lnSpc>
                <a:spcPts val="2045"/>
              </a:lnSpc>
              <a:spcBef>
                <a:spcPts val="430"/>
              </a:spcBef>
            </a:pP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参数项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数值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单位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适用条件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型号</a:t>
            </a:r>
            <a:r>
              <a:rPr sz="1400" kern="0" spc="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证据</a:t>
            </a: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(P_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_/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截图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__)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marL="13970" algn="l" rtl="0" eaLnBrk="0">
              <a:lnSpc>
                <a:spcPct val="79000"/>
              </a:lnSpc>
              <a:spcBef>
                <a:spcPts val="240"/>
              </a:spcBef>
            </a:pPr>
            <a:r>
              <a:rPr sz="1400" kern="0" spc="-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Thread to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lerance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6H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-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ISO529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P__/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截图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__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marL="27940" algn="l" rtl="0" eaLnBrk="0">
              <a:lnSpc>
                <a:spcPts val="1935"/>
              </a:lnSpc>
            </a:pP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Material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M2/M35/M42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 -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by workpiece</a:t>
            </a:r>
            <a:r>
              <a:rPr sz="14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14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P__/</a:t>
            </a:r>
            <a:r>
              <a:rPr sz="1400" kern="0" spc="-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</a:t>
            </a:r>
            <a:r>
              <a:rPr sz="14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图</a:t>
            </a:r>
            <a:r>
              <a:rPr sz="14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__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5160" algn="l" rtl="0" eaLnBrk="0">
              <a:lnSpc>
                <a:spcPts val="2125"/>
              </a:lnSpc>
            </a:pP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证据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截图规则（强制）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61776" y="64007"/>
            <a:ext cx="1050035" cy="347472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816610" y="1182370"/>
            <a:ext cx="10574020" cy="516255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79730" algn="l" rtl="0" eaLnBrk="0">
              <a:lnSpc>
                <a:spcPct val="86000"/>
              </a:lnSpc>
              <a:spcBef>
                <a:spcPts val="0"/>
              </a:spcBef>
            </a:pPr>
            <a:r>
              <a:rPr sz="1700" b="1" kern="0" spc="1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规则一句话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1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One</a:t>
            </a:r>
            <a:r>
              <a:rPr sz="1700" b="1" kern="0" spc="1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line</a:t>
            </a: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rule</a:t>
            </a:r>
            <a:endParaRPr sz="17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732737" y="675956"/>
            <a:ext cx="2075815" cy="196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Evidence rule</a:t>
            </a:r>
            <a:r>
              <a:rPr sz="1400" kern="0" spc="10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(mandatory)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6"/>
          <p:cNvSpPr/>
          <p:nvPr/>
        </p:nvSpPr>
        <p:spPr>
          <a:xfrm>
            <a:off x="732737" y="675956"/>
            <a:ext cx="8703310" cy="4533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 map</a:t>
            </a:r>
            <a:r>
              <a:rPr sz="1400" kern="0" spc="6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(c</a:t>
            </a:r>
            <a:r>
              <a:rPr sz="1400" kern="0" spc="-2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opy</a:t>
            </a:r>
            <a:r>
              <a:rPr sz="1400" kern="0" spc="4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&amp;</a:t>
            </a:r>
            <a:r>
              <a:rPr sz="1400" kern="0" spc="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2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paste)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65150" algn="l" rtl="0" eaLnBrk="0">
              <a:lnSpc>
                <a:spcPts val="2125"/>
              </a:lnSpc>
              <a:spcBef>
                <a:spcPts val="520"/>
              </a:spcBef>
            </a:pP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-0</a:t>
            </a:r>
            <a:r>
              <a:rPr sz="1700" kern="0" spc="2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固定规则（角色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口吻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结构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证据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65150" algn="l" rtl="0" eaLnBrk="0">
              <a:lnSpc>
                <a:spcPct val="90000"/>
              </a:lnSpc>
              <a:spcBef>
                <a:spcPts val="515"/>
              </a:spcBef>
            </a:pP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-1 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填空：</a:t>
            </a:r>
            <a:r>
              <a:rPr sz="17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国家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行业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公司名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7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参数证据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65150" algn="l" rtl="0" eaLnBrk="0">
              <a:lnSpc>
                <a:spcPts val="2125"/>
              </a:lnSpc>
              <a:spcBef>
                <a:spcPts val="515"/>
              </a:spcBef>
            </a:pP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-2 </a:t>
            </a:r>
            <a:r>
              <a:rPr sz="17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标题： 中文</a:t>
            </a:r>
            <a:r>
              <a:rPr sz="17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 +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（痛点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效果）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65150" algn="l" rtl="0" eaLnBrk="0">
              <a:lnSpc>
                <a:spcPts val="2125"/>
              </a:lnSpc>
              <a:spcBef>
                <a:spcPts val="515"/>
              </a:spcBef>
            </a:pP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-3 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正文： 中文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字 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7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词（五段结构 </a:t>
            </a:r>
            <a:r>
              <a:rPr sz="1700" kern="0" spc="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kern="0" spc="1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FAQ</a:t>
            </a:r>
            <a:r>
              <a:rPr sz="17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r>
              <a:rPr lang="en-US"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        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10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-4 </a:t>
            </a:r>
            <a:r>
              <a:rPr sz="1700" kern="0" spc="1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成交案例：</a:t>
            </a:r>
            <a:r>
              <a:rPr sz="1700" kern="0" spc="-1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Market</a:t>
            </a:r>
            <a:r>
              <a:rPr sz="1700" kern="0" spc="10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Scenario</a:t>
            </a:r>
            <a:r>
              <a:rPr sz="1700" kern="0" spc="10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Solution</a:t>
            </a:r>
            <a:r>
              <a:rPr sz="1700" kern="0" spc="9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700" kern="0" spc="-34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Results</a:t>
            </a:r>
            <a:r>
              <a:rPr sz="1700" kern="0" spc="9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7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Summary</a:t>
            </a:r>
            <a:r>
              <a:rPr sz="1700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（可选）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7225" algn="l" rtl="0" eaLnBrk="0">
              <a:lnSpc>
                <a:spcPct val="99000"/>
              </a:lnSpc>
              <a:spcBef>
                <a:spcPts val="0"/>
              </a:spcBef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2000" kern="0" spc="1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2000" b="1" kern="0" spc="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地图（照抄即可）</a:t>
            </a:r>
            <a:r>
              <a:rPr sz="2000" kern="0" spc="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63430" y="64007"/>
            <a:ext cx="1050035" cy="347472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 76"/>
          <p:cNvSpPr/>
          <p:nvPr/>
        </p:nvSpPr>
        <p:spPr>
          <a:xfrm>
            <a:off x="6348730" y="770890"/>
            <a:ext cx="5224780" cy="424179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58712" y="1292352"/>
            <a:ext cx="4849368" cy="4555236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719805" y="1564868"/>
            <a:ext cx="5554980" cy="3199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95000"/>
              </a:lnSpc>
            </a:pP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打开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chatgpt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或者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gemini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google</a:t>
            </a:r>
            <a:r>
              <a:rPr sz="1700" kern="0" spc="2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endParaRPr sz="17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050" indent="55880" algn="l" rtl="0" eaLnBrk="0">
              <a:lnSpc>
                <a:spcPct val="99000"/>
              </a:lnSpc>
              <a:spcBef>
                <a:spcPts val="455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B2B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行业的谷歌独立站运营人员（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SEO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内容运营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500" kern="0" spc="-3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同时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具备技术型内容编辑能力。</a:t>
            </a:r>
            <a:r>
              <a:rPr sz="1500" kern="0" spc="-2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请遵守以下通用规则：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indent="15875" algn="l" rtl="0" eaLnBrk="0">
              <a:lnSpc>
                <a:spcPct val="99000"/>
              </a:lnSpc>
              <a:spcBef>
                <a:spcPts val="27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我后续会明确要求写【新闻】</a:t>
            </a:r>
            <a:r>
              <a:rPr sz="1500" kern="0" spc="-3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或【案例】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，请严格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按对应指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令输出，</a:t>
            </a:r>
            <a:r>
              <a:rPr sz="1500" kern="0" spc="-2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不要混写。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875" algn="l" rtl="0" eaLnBrk="0">
              <a:lnSpc>
                <a:spcPct val="96000"/>
              </a:lnSpc>
              <a:spcBef>
                <a:spcPts val="28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500" kern="0" spc="32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口吻偏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技术指导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业洞察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，避免成交汇报与夸张营销。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240" indent="1270" algn="l" rtl="0" eaLnBrk="0">
              <a:lnSpc>
                <a:spcPct val="105000"/>
              </a:lnSpc>
              <a:spcBef>
                <a:spcPts val="190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凡涉及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稳定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一致性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可靠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等结论，</a:t>
            </a:r>
            <a:r>
              <a:rPr sz="1500" kern="0" spc="-3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必须用参数化证据支撑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（材质、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尺寸、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标准、</a:t>
            </a:r>
            <a:r>
              <a:rPr sz="1500" kern="0" spc="-2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工艺、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用途、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工况范围等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r>
              <a:rPr sz="1500" kern="0" spc="-3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禁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止编造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提升百分比或虚假对比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数据。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2400" indent="-135890" algn="l" rtl="0" eaLnBrk="0">
              <a:lnSpc>
                <a:spcPct val="104000"/>
              </a:lnSpc>
              <a:spcBef>
                <a:spcPts val="11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4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SEO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1500" kern="0" spc="-3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关键词自然出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现不堆砌；</a:t>
            </a:r>
            <a:r>
              <a:rPr sz="1500" kern="0" spc="-3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段落短、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标题清晰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H2/H3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利于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AI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收录与快速阅读。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7780" algn="l" rtl="0" eaLnBrk="0">
              <a:lnSpc>
                <a:spcPct val="96000"/>
              </a:lnSpc>
              <a:spcBef>
                <a:spcPts val="7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双语输出（如要求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1500" kern="0" spc="-3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先中文后英文，</a:t>
            </a:r>
            <a:r>
              <a:rPr sz="1500" kern="0" spc="-3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信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息一致。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-0</a:t>
            </a:r>
            <a:r>
              <a:rPr sz="1700" kern="0" spc="23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固定规则                                           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17239" y="64007"/>
            <a:ext cx="1050035" cy="347472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39725" algn="l" rtl="0" eaLnBrk="0">
              <a:lnSpc>
                <a:spcPct val="89000"/>
              </a:lnSpc>
            </a:pP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rompt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-0</a:t>
            </a:r>
            <a:r>
              <a:rPr sz="1500" kern="0" spc="22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固定规则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48730" y="770890"/>
            <a:ext cx="5224780" cy="5555234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905778" y="1823608"/>
            <a:ext cx="4585970" cy="3150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875" algn="l" rtl="0" eaLnBrk="0">
              <a:lnSpc>
                <a:spcPts val="1885"/>
              </a:lnSpc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我已上传产品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PDF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r>
              <a:rPr sz="1500" kern="0" spc="-2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核心词：【填写核心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词】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240" indent="-2540" algn="l" rtl="0" eaLnBrk="0">
              <a:lnSpc>
                <a:spcPct val="94000"/>
              </a:lnSpc>
              <a:spcBef>
                <a:spcPts val="45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请基于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PDF</a:t>
            </a:r>
            <a:r>
              <a:rPr sz="1500" kern="0" spc="3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内容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海外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B2B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搜索习惯，</a:t>
            </a:r>
            <a:r>
              <a:rPr sz="1500" kern="0" spc="-2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输出关键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词库并按小标题分组：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ts val="1885"/>
              </a:lnSpc>
              <a:spcBef>
                <a:spcPts val="470"/>
              </a:spcBef>
            </a:pP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核心产品词（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Core</a:t>
            </a:r>
            <a:r>
              <a:rPr sz="1500" kern="0" spc="2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Product</a:t>
            </a:r>
            <a:r>
              <a:rPr sz="1500" kern="0" spc="1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Keywords</a:t>
            </a:r>
            <a:r>
              <a:rPr sz="1500" kern="0" spc="1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应用场景</a:t>
            </a:r>
            <a:r>
              <a:rPr sz="15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行业词（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Application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/</a:t>
            </a:r>
            <a:r>
              <a:rPr sz="1500" kern="0" spc="1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Industry</a:t>
            </a:r>
            <a:r>
              <a:rPr sz="1500" kern="0" spc="1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客户痛点词（</a:t>
            </a:r>
            <a:r>
              <a:rPr sz="1500" kern="0" spc="-2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Pain</a:t>
            </a:r>
            <a:r>
              <a:rPr sz="1500" kern="0" spc="1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Point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优势</a:t>
            </a:r>
            <a:r>
              <a:rPr sz="15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效果词（</a:t>
            </a:r>
            <a:r>
              <a:rPr sz="1500" kern="0" spc="-2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Benefit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/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Outcome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875" algn="l" rtl="0" eaLnBrk="0">
              <a:lnSpc>
                <a:spcPct val="86000"/>
              </a:lnSpc>
              <a:spcBef>
                <a:spcPts val="460"/>
              </a:spcBef>
            </a:pP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要求：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6670" algn="l" rtl="0" eaLnBrk="0">
              <a:lnSpc>
                <a:spcPts val="1885"/>
              </a:lnSpc>
              <a:spcBef>
                <a:spcPts val="45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不要只罗列，</a:t>
            </a:r>
            <a:r>
              <a:rPr sz="1500" kern="0" spc="-2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要补充常见海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外搜索表达；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2860" indent="-8890" algn="l" rtl="0" eaLnBrk="0">
              <a:lnSpc>
                <a:spcPct val="97000"/>
              </a:lnSpc>
              <a:spcBef>
                <a:spcPts val="3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2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执行纠错机制：</a:t>
            </a:r>
            <a:r>
              <a:rPr sz="1500" kern="0" spc="-2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若与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PDF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不匹配，</a:t>
            </a:r>
            <a:r>
              <a:rPr sz="1500" kern="0" spc="-3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列出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不适用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关键词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并说明原因。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｜关键词库（多维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分组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纠错机制）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59467" y="64007"/>
            <a:ext cx="1050035" cy="347472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54965" algn="l" rtl="0" eaLnBrk="0">
              <a:lnSpc>
                <a:spcPts val="1885"/>
              </a:lnSpc>
              <a:spcBef>
                <a:spcPts val="0"/>
              </a:spcBef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-1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（关键词库）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 106"/>
          <p:cNvSpPr/>
          <p:nvPr/>
        </p:nvSpPr>
        <p:spPr>
          <a:xfrm>
            <a:off x="6348730" y="770890"/>
            <a:ext cx="5224780" cy="424179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83680" y="1325880"/>
            <a:ext cx="4299204" cy="493776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996583" y="1392132"/>
            <a:ext cx="4450080" cy="2685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请根据我上传的 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PDF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完成：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6670" algn="l" rtl="0" eaLnBrk="0">
              <a:lnSpc>
                <a:spcPts val="1885"/>
              </a:lnSpc>
              <a:spcBef>
                <a:spcPts val="365"/>
              </a:spcBef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用一小段话总结产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品定位与核心用途；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397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用要点或表格输出关键规格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86000"/>
              </a:lnSpc>
              <a:spcBef>
                <a:spcPts val="46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额外要求：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6510" indent="-635" algn="l" rtl="0" eaLnBrk="0">
              <a:lnSpc>
                <a:spcPct val="97000"/>
              </a:lnSpc>
              <a:spcBef>
                <a:spcPts val="45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识别最能代表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高性能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稳定性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-22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的具体数值，</a:t>
            </a:r>
            <a:r>
              <a:rPr sz="1500" kern="0" spc="-2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用于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后续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数据化说服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r" rtl="0" eaLnBrk="0">
              <a:lnSpc>
                <a:spcPts val="1890"/>
              </a:lnSpc>
              <a:spcBef>
                <a:spcPts val="255"/>
              </a:spcBef>
            </a:pP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并为每个数值标注证据来源（页码或截图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编号）</a:t>
            </a:r>
            <a:r>
              <a:rPr sz="1500" kern="0" spc="-3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indent="3175" algn="l" rtl="0" eaLnBrk="0">
              <a:lnSpc>
                <a:spcPct val="105000"/>
              </a:lnSpc>
              <a:spcBef>
                <a:spcPts val="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输出顺序：</a:t>
            </a:r>
            <a:r>
              <a:rPr sz="1500" kern="0" spc="-2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先总结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再参数表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最后列出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可用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于正文软植入的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2–4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个关键参数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2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｜结构化规格参数（含高性能数值证据）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50244" y="64007"/>
            <a:ext cx="1050035" cy="347472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18" name="picture 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54965" algn="l" rtl="0" eaLnBrk="0">
              <a:lnSpc>
                <a:spcPts val="1885"/>
              </a:lnSpc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-2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（规格参数）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48730" y="770890"/>
            <a:ext cx="5224780" cy="5710681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996583" y="1389903"/>
            <a:ext cx="4410710" cy="2216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240" indent="-2540" algn="l" rtl="0" eaLnBrk="0">
              <a:lnSpc>
                <a:spcPct val="107000"/>
              </a:lnSpc>
            </a:pP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请结合关键词库，</a:t>
            </a:r>
            <a:r>
              <a:rPr sz="1500" kern="0" spc="-3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选取【客户痛点词】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【应用场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景词】</a:t>
            </a:r>
            <a:r>
              <a:rPr sz="1500" kern="0" spc="-2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500" kern="0" spc="-3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面向【填写国家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市场】生成：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ct val="87000"/>
              </a:lnSpc>
              <a:spcBef>
                <a:spcPts val="5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1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个中文新闻标题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ct val="87000"/>
              </a:lnSpc>
              <a:spcBef>
                <a:spcPts val="34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1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10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个英文新闻标题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875" algn="l" rtl="0" eaLnBrk="0">
              <a:lnSpc>
                <a:spcPct val="86000"/>
              </a:lnSpc>
              <a:spcBef>
                <a:spcPts val="455"/>
              </a:spcBef>
            </a:pPr>
            <a:r>
              <a:rPr sz="1500" kern="0" spc="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要求：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6670" algn="l" rtl="0" eaLnBrk="0">
              <a:lnSpc>
                <a:spcPts val="1885"/>
              </a:lnSpc>
              <a:spcBef>
                <a:spcPts val="45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遵循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痛点识别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场景植入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解决效果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3970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风格专业、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有行业资讯感；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4605" algn="l" rtl="0" eaLnBrk="0">
              <a:lnSpc>
                <a:spcPts val="1885"/>
              </a:lnSpc>
              <a:spcBef>
                <a:spcPts val="35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-3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不夸大，</a:t>
            </a:r>
            <a:r>
              <a:rPr sz="1500" kern="0" spc="-2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不写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提升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XX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%”</a:t>
            </a:r>
            <a:r>
              <a:rPr sz="12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｜新闻标题（痛点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效果）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87710" y="64007"/>
            <a:ext cx="1050035" cy="347472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54965" algn="l" rtl="0" eaLnBrk="0">
              <a:lnSpc>
                <a:spcPts val="1885"/>
              </a:lnSpc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-3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（标题）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48730" y="770890"/>
            <a:ext cx="5224780" cy="5297678"/>
          </a:xfrm>
          <a:prstGeom prst="rect">
            <a:avLst/>
          </a:prstGeom>
        </p:spPr>
      </p:pic>
      <p:sp>
        <p:nvSpPr>
          <p:cNvPr id="138" name="textbox 138"/>
          <p:cNvSpPr/>
          <p:nvPr/>
        </p:nvSpPr>
        <p:spPr>
          <a:xfrm>
            <a:off x="995165" y="1381232"/>
            <a:ext cx="4314190" cy="1489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780" indent="-635" algn="l" rtl="0" eaLnBrk="0">
              <a:lnSpc>
                <a:spcPct val="10400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选择标题【第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__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个】</a:t>
            </a:r>
            <a:r>
              <a:rPr sz="1500" kern="0" spc="-3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输出 为中英文，</a:t>
            </a:r>
            <a:r>
              <a:rPr sz="1500" kern="0" spc="-3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约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500–600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单词， 符合谷歌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seo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ai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收录规则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indent="3175" algn="l" rtl="0" eaLnBrk="0">
              <a:lnSpc>
                <a:spcPct val="211000"/>
              </a:lnSpc>
              <a:spcBef>
                <a:spcPts val="16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排版：</a:t>
            </a:r>
            <a:r>
              <a:rPr sz="1500" kern="0" spc="-3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使用小标题（标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题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2/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标题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样式</a:t>
            </a:r>
            <a:r>
              <a:rPr sz="1500" kern="0" spc="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偏向选型指南常用 或者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行业解读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4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｜新闻正文（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0-600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</a:t>
            </a:r>
            <a:r>
              <a:rPr sz="1700" kern="0" spc="-2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中英双语）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94377" y="64007"/>
            <a:ext cx="1050035" cy="347472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633730" y="770890"/>
            <a:ext cx="5224780" cy="42418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54965" algn="l" rtl="0" eaLnBrk="0">
              <a:lnSpc>
                <a:spcPts val="1885"/>
              </a:lnSpc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-4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（正文</a:t>
            </a:r>
            <a:r>
              <a:rPr sz="14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44412" y="1143000"/>
            <a:ext cx="4948428" cy="44074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998204" y="1389903"/>
            <a:ext cx="4422775" cy="1967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indent="-635" algn="l" rtl="0" eaLnBrk="0">
              <a:lnSpc>
                <a:spcPct val="111000"/>
              </a:lnSpc>
            </a:pPr>
            <a:r>
              <a:rPr sz="1500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我提供出口信息：【国家</a:t>
            </a:r>
            <a:r>
              <a:rPr sz="1500" kern="0" spc="9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产品</a:t>
            </a:r>
            <a:r>
              <a:rPr sz="1500" kern="0" spc="9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关键配置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数量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交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期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应用工况】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indent="2540" algn="l" rtl="0" eaLnBrk="0">
              <a:lnSpc>
                <a:spcPct val="107000"/>
              </a:lnSpc>
              <a:spcBef>
                <a:spcPts val="0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请根据这个结构 市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场背景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客户与应用场景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我们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的解决方案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客户反馈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——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总结 （包含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关键技术参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数）</a:t>
            </a:r>
            <a:r>
              <a:rPr sz="1500" kern="0" spc="-3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客户反馈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小结 帮我生成案例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500-600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字 符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合谷歌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seo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规则和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ai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收录标准 输出中为英文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指令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｜成交案例深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度拆解（可选）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63911" y="64007"/>
            <a:ext cx="1050035" cy="347472"/>
          </a:xfrm>
          <a:prstGeom prst="rect">
            <a:avLst/>
          </a:prstGeom>
        </p:spPr>
      </p:pic>
      <p:sp>
        <p:nvSpPr>
          <p:cNvPr id="158" name="rect 158"/>
          <p:cNvSpPr/>
          <p:nvPr/>
        </p:nvSpPr>
        <p:spPr>
          <a:xfrm>
            <a:off x="633730" y="770890"/>
            <a:ext cx="5224780" cy="424179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0" name="textbox 160"/>
          <p:cNvSpPr/>
          <p:nvPr/>
        </p:nvSpPr>
        <p:spPr>
          <a:xfrm>
            <a:off x="621030" y="643890"/>
            <a:ext cx="10462260" cy="548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885"/>
              </a:lnSpc>
              <a:spcBef>
                <a:spcPts val="5"/>
              </a:spcBef>
              <a:tabLst>
                <a:tab pos="367665" algn="l"/>
              </a:tabLst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	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-5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（成交案例</a:t>
            </a:r>
            <a:r>
              <a:rPr sz="1400" b="1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14702" y="656590"/>
            <a:ext cx="5224780" cy="424179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box 168"/>
          <p:cNvSpPr/>
          <p:nvPr/>
        </p:nvSpPr>
        <p:spPr>
          <a:xfrm>
            <a:off x="732737" y="678989"/>
            <a:ext cx="9974580" cy="2715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4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Demo: how to writ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 with</a:t>
            </a:r>
            <a:r>
              <a:rPr sz="14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parameter evidence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61645" algn="l" rtl="0" eaLnBrk="0">
              <a:lnSpc>
                <a:spcPts val="2125"/>
              </a:lnSpc>
              <a:spcBef>
                <a:spcPts val="515"/>
              </a:spcBef>
            </a:pPr>
            <a:r>
              <a:rPr sz="1700" b="1" kern="0" spc="1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示范输入（必须要学会</a:t>
            </a:r>
            <a:r>
              <a:rPr sz="1700" b="1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1700" kern="0" spc="-2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b="1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把信息填进</a:t>
            </a:r>
            <a:r>
              <a:rPr sz="1700" b="1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Prompt</a:t>
            </a:r>
            <a:r>
              <a:rPr sz="1700" b="1" kern="0" spc="9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-1</a:t>
            </a:r>
            <a:r>
              <a:rPr sz="1700" b="1" kern="0" spc="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61645" algn="l" rtl="0" eaLnBrk="0">
              <a:lnSpc>
                <a:spcPts val="1855"/>
              </a:lnSpc>
              <a:spcBef>
                <a:spcPts val="46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市场：</a:t>
            </a:r>
            <a:r>
              <a:rPr sz="1500" kern="0" spc="-1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土耳其（汽车零部件）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荷兰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（维修车间）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463550" algn="l" rtl="0" eaLnBrk="0">
              <a:lnSpc>
                <a:spcPct val="86000"/>
              </a:lnSpc>
              <a:spcBef>
                <a:spcPts val="10"/>
              </a:spcBef>
            </a:pP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痛点：</a:t>
            </a:r>
            <a:r>
              <a:rPr sz="1500" kern="0" spc="-1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断丝、</a:t>
            </a:r>
            <a:r>
              <a:rPr sz="1500" kern="0" spc="-3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螺纹不达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标、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批量一致性差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r" rtl="0" eaLnBrk="0">
              <a:lnSpc>
                <a:spcPct val="90000"/>
              </a:lnSpc>
              <a:spcBef>
                <a:spcPts val="435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关键证据：</a:t>
            </a:r>
            <a:r>
              <a:rPr sz="1500" kern="0" spc="-2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6H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500" kern="0" spc="-2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公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制规格范围、</a:t>
            </a:r>
            <a:r>
              <a:rPr sz="1500" kern="0" spc="-3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材质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(M2/M35/M42)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500" kern="0" spc="-32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涂层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TiN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TiCN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1500" kern="0" spc="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TiAlN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)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500" kern="0" spc="-3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典型规格尺寸</a:t>
            </a:r>
            <a:r>
              <a:rPr sz="1500" kern="0" spc="6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(M6/M10/M12)</a:t>
            </a:r>
            <a:endParaRPr sz="15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marL="467995" algn="l" rtl="0" eaLnBrk="0">
              <a:lnSpc>
                <a:spcPts val="1885"/>
              </a:lnSpc>
              <a:spcBef>
                <a:spcPts val="190"/>
              </a:spcBef>
            </a:pP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写作口吻：</a:t>
            </a:r>
            <a:r>
              <a:rPr sz="1500" kern="0" spc="-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技术指导方案（不写成交汇报）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1090930" y="4154170"/>
            <a:ext cx="9979660" cy="2070100"/>
            <a:chOff x="0" y="0"/>
            <a:chExt cx="9979660" cy="2070100"/>
          </a:xfrm>
        </p:grpSpPr>
        <p:pic>
          <p:nvPicPr>
            <p:cNvPr id="170" name="picture 17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9979660" cy="2070100"/>
            </a:xfrm>
            <a:prstGeom prst="rect">
              <a:avLst/>
            </a:prstGeom>
          </p:spPr>
        </p:pic>
        <p:sp>
          <p:nvSpPr>
            <p:cNvPr id="172" name="textbox 172"/>
            <p:cNvSpPr/>
            <p:nvPr/>
          </p:nvSpPr>
          <p:spPr>
            <a:xfrm>
              <a:off x="-12700" y="-12700"/>
              <a:ext cx="10005060" cy="2095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36245" algn="l" rtl="0" eaLnBrk="0">
                <a:lnSpc>
                  <a:spcPts val="2130"/>
                </a:lnSpc>
              </a:pP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记住：</a:t>
              </a:r>
              <a:r>
                <a:rPr sz="1700" kern="0" spc="-2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正文只软植入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2-4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个关键参数（每个参数解释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“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为什么稳定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”</a:t>
              </a:r>
              <a:r>
                <a:rPr sz="1700" kern="0" spc="-300" dirty="0">
                  <a:solidFill>
                    <a:srgbClr val="0F5E42">
                      <a:alpha val="100000"/>
                    </a:srgbClr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 </a:t>
              </a:r>
              <a:r>
                <a:rPr sz="1700" b="1" kern="0" spc="-2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）</a:t>
              </a:r>
              <a:r>
                <a:rPr sz="1700" kern="0" spc="-30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700" b="1" kern="0" spc="-22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</a:t>
              </a:r>
              <a:r>
                <a:rPr sz="1700" kern="0" spc="-33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700" b="1" kern="0" spc="8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其余参</a:t>
              </a:r>
              <a:r>
                <a:rPr sz="1700" b="1" kern="0" spc="70" dirty="0">
                  <a:solidFill>
                    <a:srgbClr val="0F5E42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数放表格。</a:t>
              </a:r>
              <a:endParaRPr sz="17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174" name="textbox 174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5795" algn="l" rtl="0" eaLnBrk="0">
              <a:lnSpc>
                <a:spcPts val="2125"/>
              </a:lnSpc>
            </a:pPr>
            <a:r>
              <a:rPr sz="1700" b="1" kern="0" spc="2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示范｜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ISO</a:t>
            </a:r>
            <a:r>
              <a:rPr sz="1700" b="1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529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Metric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Straight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Flute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Tap</a:t>
            </a:r>
            <a:r>
              <a:rPr sz="1700" b="1" kern="0" spc="2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（直槽丝锥）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25544" y="64007"/>
            <a:ext cx="1050035" cy="347472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182"/>
          <p:cNvSpPr/>
          <p:nvPr/>
        </p:nvSpPr>
        <p:spPr>
          <a:xfrm>
            <a:off x="725600" y="675956"/>
            <a:ext cx="7159625" cy="4323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4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QC checklist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(30</a:t>
            </a:r>
            <a:r>
              <a:rPr sz="1400" kern="0" spc="4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1400" kern="0" spc="-1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seconds)</a:t>
            </a:r>
            <a:endParaRPr sz="14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80390" algn="l" rtl="0" eaLnBrk="0">
              <a:lnSpc>
                <a:spcPct val="99000"/>
              </a:lnSpc>
              <a:spcBef>
                <a:spcPts val="600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标题：</a:t>
            </a:r>
            <a:r>
              <a:rPr sz="2000" kern="0" spc="-2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清晰体现痛点</a:t>
            </a:r>
            <a:r>
              <a:rPr sz="2000" kern="0" spc="-1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场景</a:t>
            </a:r>
            <a:r>
              <a:rPr sz="2000" kern="0" spc="-1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解决效果</a:t>
            </a:r>
            <a:endParaRPr sz="2000" kern="0" spc="-30" dirty="0">
              <a:solidFill>
                <a:srgbClr val="1F2937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600"/>
              </a:spcBef>
            </a:pP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正文结构：</a:t>
            </a:r>
            <a:r>
              <a:rPr sz="2000" kern="0" spc="-37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背景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原理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参数例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2000" kern="0" spc="-8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步骤</a:t>
            </a:r>
            <a:r>
              <a:rPr sz="2000" kern="0" spc="-90" dirty="0">
                <a:solidFill>
                  <a:srgbClr val="1F293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→</a:t>
            </a:r>
            <a:r>
              <a:rPr sz="2000" kern="0" spc="-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总结（</a:t>
            </a:r>
            <a:r>
              <a:rPr sz="2000" kern="0" spc="-3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9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H2/H3</a:t>
            </a:r>
            <a:r>
              <a:rPr sz="2000" kern="0" spc="-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参数软植入：</a:t>
            </a:r>
            <a:r>
              <a:rPr sz="2000" kern="0" spc="-3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2–4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处，</a:t>
            </a:r>
            <a:r>
              <a:rPr sz="2000" kern="0" spc="-5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每个参数解释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“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为什么稳定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”</a:t>
            </a:r>
            <a:endParaRPr sz="2000" dirty="0"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证据：</a:t>
            </a:r>
            <a:r>
              <a:rPr sz="2000" kern="0" spc="-4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每个数值都有页码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/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截图</a:t>
            </a:r>
            <a:r>
              <a:rPr sz="2000" kern="0" spc="-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编号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关键词： 自然出现（英文核心词约</a:t>
            </a:r>
            <a:r>
              <a:rPr sz="2000" kern="0" spc="-5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5</a:t>
            </a:r>
            <a:r>
              <a:rPr sz="2000" kern="0" spc="-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次，</a:t>
            </a:r>
            <a:r>
              <a:rPr sz="2000" kern="0" spc="-4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5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不堆砌）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公司名：</a:t>
            </a:r>
            <a:r>
              <a:rPr sz="2000" kern="0" spc="-31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首段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+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结尾各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1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次或者正文（如要求）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580390" algn="l" rtl="0" eaLnBrk="0">
              <a:lnSpc>
                <a:spcPct val="99000"/>
              </a:lnSpc>
              <a:spcBef>
                <a:spcPts val="25"/>
              </a:spcBef>
            </a:pP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□ 禁止项：</a:t>
            </a:r>
            <a:r>
              <a:rPr sz="2000" kern="0" spc="-39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不写虚构提升百分比、</a:t>
            </a:r>
            <a:r>
              <a:rPr sz="2000" kern="0" spc="-50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000" kern="0" spc="-3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不用过</a:t>
            </a:r>
            <a:r>
              <a:rPr sz="2000" kern="0" spc="-40" dirty="0">
                <a:solidFill>
                  <a:srgbClr val="1F293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度营销口号</a:t>
            </a:r>
            <a:endParaRPr sz="2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0" y="0"/>
            <a:ext cx="12192000" cy="463550"/>
          </a:xfrm>
          <a:prstGeom prst="rect">
            <a:avLst/>
          </a:prstGeom>
          <a:solidFill>
            <a:srgbClr val="3BBC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50875" algn="l" rtl="0" eaLnBrk="0">
              <a:lnSpc>
                <a:spcPts val="2125"/>
              </a:lnSpc>
            </a:pPr>
            <a:r>
              <a:rPr sz="1700" b="1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交付自检清单（</a:t>
            </a:r>
            <a:r>
              <a:rPr sz="1700" b="1" kern="0" spc="60" dirty="0">
                <a:solidFill>
                  <a:srgbClr val="FFFFFF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30</a:t>
            </a:r>
            <a:r>
              <a:rPr sz="1700" b="1" kern="0" spc="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秒）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                                                                                   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86" name="picture 1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67492" y="64007"/>
            <a:ext cx="1050035" cy="347472"/>
          </a:xfrm>
          <a:prstGeom prst="rect">
            <a:avLst/>
          </a:prstGeom>
        </p:spPr>
      </p:pic>
      <p:sp>
        <p:nvSpPr>
          <p:cNvPr id="188" name="textbox 188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E8F6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44525" algn="l" rtl="0" eaLnBrk="0">
              <a:lnSpc>
                <a:spcPts val="1550"/>
              </a:lnSpc>
              <a:spcBef>
                <a:spcPts val="0"/>
              </a:spcBef>
            </a:pP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ecer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.</a:t>
            </a:r>
            <a:r>
              <a:rPr sz="900" kern="0" spc="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com</a:t>
            </a:r>
            <a:r>
              <a:rPr sz="900" kern="0" spc="13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|</a:t>
            </a:r>
            <a:r>
              <a:rPr sz="900" kern="0" spc="170" dirty="0">
                <a:solidFill>
                  <a:srgbClr val="6B7280">
                    <a:alpha val="100000"/>
                  </a:srgbClr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 </a:t>
            </a:r>
            <a:r>
              <a:rPr sz="900" kern="0" spc="90" dirty="0">
                <a:solidFill>
                  <a:srgbClr val="6B728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内部培训资料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623050"/>
            <a:ext cx="12192000" cy="234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4293</Words>
  <Application>WPS 文字</Application>
  <PresentationFormat/>
  <Paragraphs>253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Arial</vt:lpstr>
      <vt:lpstr>PingFang SC</vt:lpstr>
      <vt:lpstr>Helvetica Neue</vt:lpstr>
      <vt:lpstr>汉仪书宋二KW</vt:lpstr>
      <vt:lpstr>微软雅黑</vt:lpstr>
      <vt:lpstr>汉仪旗黑</vt:lpstr>
      <vt:lpstr>宋体</vt:lpstr>
      <vt:lpstr>Arial Unicode MS</vt:lpstr>
      <vt:lpstr>Calibri</vt:lpstr>
      <vt:lpstr>Helvetica Neue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终结者1409229598</cp:lastModifiedBy>
  <cp:revision>3</cp:revision>
  <dcterms:created xsi:type="dcterms:W3CDTF">2026-03-04T12:14:59Z</dcterms:created>
  <dcterms:modified xsi:type="dcterms:W3CDTF">2026-03-04T12:14:59Z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wqlLaW5nc29mdCBQREYgdG8gV1BTIDExNQ</vt:lpwstr>
  </property>
  <property fmtid="{D5CDD505-2E9C-101B-9397-08002B2CF9AE}" pid="3" name="Created">
    <vt:filetime>2026-03-04T20:13:01Z</vt:filetime>
  </property>
  <property fmtid="{D5CDD505-2E9C-101B-9397-08002B2CF9AE}" pid="4" name="ICV">
    <vt:lpwstr>85D2080F8B813C7FEE21A869367706B5_42</vt:lpwstr>
  </property>
  <property fmtid="{D5CDD505-2E9C-101B-9397-08002B2CF9AE}" pid="5" name="KSOProductBuildVer">
    <vt:lpwstr>2052-12.1.24031.24031</vt:lpwstr>
  </property>
</Properties>
</file>